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320" r:id="rId2"/>
    <p:sldId id="338" r:id="rId3"/>
    <p:sldId id="361" r:id="rId4"/>
    <p:sldId id="342" r:id="rId5"/>
    <p:sldId id="354" r:id="rId6"/>
    <p:sldId id="365" r:id="rId7"/>
    <p:sldId id="362" r:id="rId8"/>
    <p:sldId id="383" r:id="rId9"/>
    <p:sldId id="364" r:id="rId10"/>
    <p:sldId id="366" r:id="rId11"/>
    <p:sldId id="384" r:id="rId12"/>
    <p:sldId id="368" r:id="rId13"/>
    <p:sldId id="367" r:id="rId14"/>
    <p:sldId id="381" r:id="rId15"/>
    <p:sldId id="370" r:id="rId16"/>
    <p:sldId id="372" r:id="rId17"/>
    <p:sldId id="373" r:id="rId18"/>
    <p:sldId id="374" r:id="rId19"/>
    <p:sldId id="375" r:id="rId20"/>
    <p:sldId id="376" r:id="rId21"/>
    <p:sldId id="377" r:id="rId22"/>
    <p:sldId id="378" r:id="rId23"/>
    <p:sldId id="379" r:id="rId24"/>
    <p:sldId id="386" r:id="rId25"/>
    <p:sldId id="387" r:id="rId26"/>
    <p:sldId id="388" r:id="rId27"/>
    <p:sldId id="389" r:id="rId28"/>
    <p:sldId id="390" r:id="rId29"/>
    <p:sldId id="391" r:id="rId30"/>
    <p:sldId id="392" r:id="rId31"/>
    <p:sldId id="393" r:id="rId32"/>
    <p:sldId id="394" r:id="rId33"/>
    <p:sldId id="395" r:id="rId34"/>
    <p:sldId id="396" r:id="rId35"/>
    <p:sldId id="397" r:id="rId36"/>
    <p:sldId id="398" r:id="rId37"/>
    <p:sldId id="399" r:id="rId38"/>
    <p:sldId id="385" r:id="rId39"/>
    <p:sldId id="400" r:id="rId40"/>
    <p:sldId id="405" r:id="rId41"/>
    <p:sldId id="406" r:id="rId42"/>
    <p:sldId id="407" r:id="rId43"/>
    <p:sldId id="401" r:id="rId44"/>
    <p:sldId id="371" r:id="rId45"/>
    <p:sldId id="402" r:id="rId46"/>
    <p:sldId id="403" r:id="rId47"/>
    <p:sldId id="404" r:id="rId48"/>
  </p:sldIdLst>
  <p:sldSz cx="12192000" cy="6858000"/>
  <p:notesSz cx="7010400" cy="92964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steban  Valentin Morales" initials="EVM" lastIdx="1" clrIdx="0">
    <p:extLst>
      <p:ext uri="{19B8F6BF-5375-455C-9EA6-DF929625EA0E}">
        <p15:presenceInfo xmlns:p15="http://schemas.microsoft.com/office/powerpoint/2012/main" userId="S::evalentin@quintasa.cl::f2028647-3002-455a-aed5-16bdff6b64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0" autoAdjust="0"/>
    <p:restoredTop sz="82853" autoAdjust="0"/>
  </p:normalViewPr>
  <p:slideViewPr>
    <p:cSldViewPr snapToGrid="0">
      <p:cViewPr varScale="1">
        <p:scale>
          <a:sx n="59" d="100"/>
          <a:sy n="59" d="100"/>
        </p:scale>
        <p:origin x="115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287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0AD9E36-803F-B5FD-AC49-10F5EB6EA4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L"/>
              <a:t>EQUIPO EXCELENCIA OPERACIONAL - QUINTA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41117A3-1ACC-016D-2861-EA589A6A6F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8CF24-8E0B-423E-87D0-4FB89DA6C475}" type="datetimeFigureOut">
              <a:rPr lang="es-CL" smtClean="0"/>
              <a:t>23-06-2022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C56D87B-B276-5683-0837-6200EF2BE8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65B2E89-4404-E26F-8D5C-A7A4A046B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BDF63B-0111-4C8E-8805-EDAC4A1E921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928454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L"/>
              <a:t>EQUIPO EXCELENCIA OPERACIONAL - QUINTA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160AA-FFEE-4C21-94D8-FF9107FCCB88}" type="datetimeFigureOut">
              <a:rPr lang="es-CL" smtClean="0"/>
              <a:t>23-06-2022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A31DB-CA71-4814-849C-76F79D451E2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5480183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E6A9B7F8-9E38-D7D5-2AE4-9D4ED463487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L"/>
              <a:t>EQUIPO EXCELENCIA OPERACIONAL - QUINTA</a:t>
            </a:r>
          </a:p>
        </p:txBody>
      </p:sp>
    </p:spTree>
    <p:extLst>
      <p:ext uri="{BB962C8B-B14F-4D97-AF65-F5344CB8AC3E}">
        <p14:creationId xmlns:p14="http://schemas.microsoft.com/office/powerpoint/2010/main" val="2466975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C579A6E4-C74A-AD84-DE6A-13C85A47D2A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L"/>
              <a:t>EQUIPO EXCELENCIA OPERACIONAL - QUINTA</a:t>
            </a:r>
          </a:p>
        </p:txBody>
      </p:sp>
    </p:spTree>
    <p:extLst>
      <p:ext uri="{BB962C8B-B14F-4D97-AF65-F5344CB8AC3E}">
        <p14:creationId xmlns:p14="http://schemas.microsoft.com/office/powerpoint/2010/main" val="1447254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29D4A53B-5B79-D386-FED4-8105B1640AC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L"/>
              <a:t>EQUIPO EXCELENCIA OPERACIONAL - QUINTA</a:t>
            </a:r>
          </a:p>
        </p:txBody>
      </p:sp>
    </p:spTree>
    <p:extLst>
      <p:ext uri="{BB962C8B-B14F-4D97-AF65-F5344CB8AC3E}">
        <p14:creationId xmlns:p14="http://schemas.microsoft.com/office/powerpoint/2010/main" val="3750593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B4E39F24-CE24-604E-87A2-179A5ACAD00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L"/>
              <a:t>EQUIPO EXCELENCIA OPERACIONAL - QUINTA</a:t>
            </a:r>
          </a:p>
        </p:txBody>
      </p:sp>
    </p:spTree>
    <p:extLst>
      <p:ext uri="{BB962C8B-B14F-4D97-AF65-F5344CB8AC3E}">
        <p14:creationId xmlns:p14="http://schemas.microsoft.com/office/powerpoint/2010/main" val="1520812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63BFDC6C-E117-4F4B-B5AE-879D34666BD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L"/>
              <a:t>EQUIPO EXCELENCIA OPERACIONAL - QUINTA</a:t>
            </a:r>
          </a:p>
        </p:txBody>
      </p:sp>
    </p:spTree>
    <p:extLst>
      <p:ext uri="{BB962C8B-B14F-4D97-AF65-F5344CB8AC3E}">
        <p14:creationId xmlns:p14="http://schemas.microsoft.com/office/powerpoint/2010/main" val="3552079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63BFDC6C-E117-4F4B-B5AE-879D34666BD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L"/>
              <a:t>EQUIPO EXCELENCIA OPERACIONAL - QUINTA</a:t>
            </a:r>
          </a:p>
        </p:txBody>
      </p:sp>
    </p:spTree>
    <p:extLst>
      <p:ext uri="{BB962C8B-B14F-4D97-AF65-F5344CB8AC3E}">
        <p14:creationId xmlns:p14="http://schemas.microsoft.com/office/powerpoint/2010/main" val="3751456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63BFDC6C-E117-4F4B-B5AE-879D34666BD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L"/>
              <a:t>EQUIPO EXCELENCIA OPERACIONAL - QUINTA</a:t>
            </a:r>
          </a:p>
        </p:txBody>
      </p:sp>
    </p:spTree>
    <p:extLst>
      <p:ext uri="{BB962C8B-B14F-4D97-AF65-F5344CB8AC3E}">
        <p14:creationId xmlns:p14="http://schemas.microsoft.com/office/powerpoint/2010/main" val="1105549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63BFDC6C-E117-4F4B-B5AE-879D34666BD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L"/>
              <a:t>EQUIPO EXCELENCIA OPERACIONAL - QUINTA</a:t>
            </a:r>
          </a:p>
        </p:txBody>
      </p:sp>
    </p:spTree>
    <p:extLst>
      <p:ext uri="{BB962C8B-B14F-4D97-AF65-F5344CB8AC3E}">
        <p14:creationId xmlns:p14="http://schemas.microsoft.com/office/powerpoint/2010/main" val="1048417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63BFDC6C-E117-4F4B-B5AE-879D34666BD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L"/>
              <a:t>EQUIPO EXCELENCIA OPERACIONAL - QUINTA</a:t>
            </a:r>
          </a:p>
        </p:txBody>
      </p:sp>
    </p:spTree>
    <p:extLst>
      <p:ext uri="{BB962C8B-B14F-4D97-AF65-F5344CB8AC3E}">
        <p14:creationId xmlns:p14="http://schemas.microsoft.com/office/powerpoint/2010/main" val="520447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63BFDC6C-E117-4F4B-B5AE-879D34666BD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L"/>
              <a:t>EQUIPO EXCELENCIA OPERACIONAL - QUINTA</a:t>
            </a:r>
          </a:p>
        </p:txBody>
      </p:sp>
    </p:spTree>
    <p:extLst>
      <p:ext uri="{BB962C8B-B14F-4D97-AF65-F5344CB8AC3E}">
        <p14:creationId xmlns:p14="http://schemas.microsoft.com/office/powerpoint/2010/main" val="2201719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63BFDC6C-E117-4F4B-B5AE-879D34666BD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L"/>
              <a:t>EQUIPO EXCELENCIA OPERACIONAL - QUINTA</a:t>
            </a:r>
          </a:p>
        </p:txBody>
      </p:sp>
    </p:spTree>
    <p:extLst>
      <p:ext uri="{BB962C8B-B14F-4D97-AF65-F5344CB8AC3E}">
        <p14:creationId xmlns:p14="http://schemas.microsoft.com/office/powerpoint/2010/main" val="4211402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CCFE7AA8-6233-774F-CEDA-5E454C1B8B6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L"/>
              <a:t>EQUIPO EXCELENCIA OPERACIONAL - QUINTA</a:t>
            </a:r>
          </a:p>
        </p:txBody>
      </p:sp>
    </p:spTree>
    <p:extLst>
      <p:ext uri="{BB962C8B-B14F-4D97-AF65-F5344CB8AC3E}">
        <p14:creationId xmlns:p14="http://schemas.microsoft.com/office/powerpoint/2010/main" val="3725769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63BFDC6C-E117-4F4B-B5AE-879D34666BD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L"/>
              <a:t>EQUIPO EXCELENCIA OPERACIONAL - QUINTA</a:t>
            </a:r>
          </a:p>
        </p:txBody>
      </p:sp>
    </p:spTree>
    <p:extLst>
      <p:ext uri="{BB962C8B-B14F-4D97-AF65-F5344CB8AC3E}">
        <p14:creationId xmlns:p14="http://schemas.microsoft.com/office/powerpoint/2010/main" val="3179293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63BFDC6C-E117-4F4B-B5AE-879D34666BD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L"/>
              <a:t>EQUIPO EXCELENCIA OPERACIONAL - QUINTA</a:t>
            </a:r>
          </a:p>
        </p:txBody>
      </p:sp>
    </p:spTree>
    <p:extLst>
      <p:ext uri="{BB962C8B-B14F-4D97-AF65-F5344CB8AC3E}">
        <p14:creationId xmlns:p14="http://schemas.microsoft.com/office/powerpoint/2010/main" val="2845481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63BFDC6C-E117-4F4B-B5AE-879D34666BD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L"/>
              <a:t>EQUIPO EXCELENCIA OPERACIONAL - QUINTA</a:t>
            </a:r>
          </a:p>
        </p:txBody>
      </p:sp>
    </p:spTree>
    <p:extLst>
      <p:ext uri="{BB962C8B-B14F-4D97-AF65-F5344CB8AC3E}">
        <p14:creationId xmlns:p14="http://schemas.microsoft.com/office/powerpoint/2010/main" val="2639205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63BFDC6C-E117-4F4B-B5AE-879D34666BD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L"/>
              <a:t>EQUIPO EXCELENCIA OPERACIONAL - QUINTA</a:t>
            </a:r>
          </a:p>
        </p:txBody>
      </p:sp>
    </p:spTree>
    <p:extLst>
      <p:ext uri="{BB962C8B-B14F-4D97-AF65-F5344CB8AC3E}">
        <p14:creationId xmlns:p14="http://schemas.microsoft.com/office/powerpoint/2010/main" val="3814373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63BFDC6C-E117-4F4B-B5AE-879D34666BD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L"/>
              <a:t>EQUIPO EXCELENCIA OPERACIONAL - QUINTA</a:t>
            </a:r>
          </a:p>
        </p:txBody>
      </p:sp>
    </p:spTree>
    <p:extLst>
      <p:ext uri="{BB962C8B-B14F-4D97-AF65-F5344CB8AC3E}">
        <p14:creationId xmlns:p14="http://schemas.microsoft.com/office/powerpoint/2010/main" val="470162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63BFDC6C-E117-4F4B-B5AE-879D34666BD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L"/>
              <a:t>EQUIPO EXCELENCIA OPERACIONAL - QUINTA</a:t>
            </a:r>
          </a:p>
        </p:txBody>
      </p:sp>
    </p:spTree>
    <p:extLst>
      <p:ext uri="{BB962C8B-B14F-4D97-AF65-F5344CB8AC3E}">
        <p14:creationId xmlns:p14="http://schemas.microsoft.com/office/powerpoint/2010/main" val="26234033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63BFDC6C-E117-4F4B-B5AE-879D34666BD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L"/>
              <a:t>EQUIPO EXCELENCIA OPERACIONAL - QUINTA</a:t>
            </a:r>
          </a:p>
        </p:txBody>
      </p:sp>
    </p:spTree>
    <p:extLst>
      <p:ext uri="{BB962C8B-B14F-4D97-AF65-F5344CB8AC3E}">
        <p14:creationId xmlns:p14="http://schemas.microsoft.com/office/powerpoint/2010/main" val="33996207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63BFDC6C-E117-4F4B-B5AE-879D34666BD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L"/>
              <a:t>EQUIPO EXCELENCIA OPERACIONAL - QUINTA</a:t>
            </a:r>
          </a:p>
        </p:txBody>
      </p:sp>
    </p:spTree>
    <p:extLst>
      <p:ext uri="{BB962C8B-B14F-4D97-AF65-F5344CB8AC3E}">
        <p14:creationId xmlns:p14="http://schemas.microsoft.com/office/powerpoint/2010/main" val="956143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63BFDC6C-E117-4F4B-B5AE-879D34666BD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L"/>
              <a:t>EQUIPO EXCELENCIA OPERACIONAL - QUINTA</a:t>
            </a:r>
          </a:p>
        </p:txBody>
      </p:sp>
    </p:spTree>
    <p:extLst>
      <p:ext uri="{BB962C8B-B14F-4D97-AF65-F5344CB8AC3E}">
        <p14:creationId xmlns:p14="http://schemas.microsoft.com/office/powerpoint/2010/main" val="3723607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63BFDC6C-E117-4F4B-B5AE-879D34666BD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L"/>
              <a:t>EQUIPO EXCELENCIA OPERACIONAL - QUINTA</a:t>
            </a:r>
          </a:p>
        </p:txBody>
      </p:sp>
    </p:spTree>
    <p:extLst>
      <p:ext uri="{BB962C8B-B14F-4D97-AF65-F5344CB8AC3E}">
        <p14:creationId xmlns:p14="http://schemas.microsoft.com/office/powerpoint/2010/main" val="3798630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B9F10967-59D7-8187-A3F8-686C883737F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L"/>
              <a:t>EQUIPO EXCELENCIA OPERACIONAL - QUINTA</a:t>
            </a:r>
          </a:p>
        </p:txBody>
      </p:sp>
    </p:spTree>
    <p:extLst>
      <p:ext uri="{BB962C8B-B14F-4D97-AF65-F5344CB8AC3E}">
        <p14:creationId xmlns:p14="http://schemas.microsoft.com/office/powerpoint/2010/main" val="20128856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|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A31DB-CA71-4814-849C-76F79D451E26}" type="slidenum">
              <a:rPr lang="es-CL" smtClean="0"/>
              <a:t>42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576539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|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A31DB-CA71-4814-849C-76F79D451E26}" type="slidenum">
              <a:rPr lang="es-CL" smtClean="0"/>
              <a:t>44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424140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|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A31DB-CA71-4814-849C-76F79D451E26}" type="slidenum">
              <a:rPr lang="es-CL" smtClean="0"/>
              <a:t>45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75170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|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A31DB-CA71-4814-849C-76F79D451E26}" type="slidenum">
              <a:rPr lang="es-CL" smtClean="0"/>
              <a:t>46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976262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|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A31DB-CA71-4814-849C-76F79D451E26}" type="slidenum">
              <a:rPr lang="es-CL" smtClean="0"/>
              <a:t>47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64704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141CD265-81C5-7324-5D93-6C841667EDD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L"/>
              <a:t>EQUIPO EXCELENCIA OPERACIONAL - QUINTA</a:t>
            </a:r>
          </a:p>
        </p:txBody>
      </p:sp>
    </p:spTree>
    <p:extLst>
      <p:ext uri="{BB962C8B-B14F-4D97-AF65-F5344CB8AC3E}">
        <p14:creationId xmlns:p14="http://schemas.microsoft.com/office/powerpoint/2010/main" val="159015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Semana 20</a:t>
            </a:r>
          </a:p>
          <a:p>
            <a:r>
              <a:rPr lang="es-CL" dirty="0"/>
              <a:t>534 MUESTRAS EN TOTAL, MATRIZ DE 211 COMBINACIONES, 10 MUESTRAS POR CADA CONBINACION, 2110 MUESTRAS EN TOTAL, 24.2% AVANCE.</a:t>
            </a:r>
          </a:p>
          <a:p>
            <a:r>
              <a:rPr lang="es-CL" dirty="0"/>
              <a:t>Semana 21</a:t>
            </a:r>
          </a:p>
          <a:p>
            <a:r>
              <a:rPr lang="es-CL" dirty="0"/>
              <a:t>874 MUESTRAS EN TOTAL, 33,5% AVANCE</a:t>
            </a:r>
          </a:p>
          <a:p>
            <a:r>
              <a:rPr lang="es-CL" dirty="0"/>
              <a:t>Semana 23</a:t>
            </a:r>
          </a:p>
          <a:p>
            <a:r>
              <a:rPr lang="es-CL" dirty="0"/>
              <a:t>1.394 MUESTRAS EN TOTAL, 57,9% AVANCE</a:t>
            </a:r>
          </a:p>
          <a:p>
            <a:r>
              <a:rPr lang="es-CL" dirty="0"/>
              <a:t>Semana 24</a:t>
            </a:r>
          </a:p>
          <a:p>
            <a:r>
              <a:rPr lang="es-CL" dirty="0"/>
              <a:t>1.920 MUESTRAS EN TOTAL, 73,8% AVANCE</a:t>
            </a:r>
          </a:p>
          <a:p>
            <a:endParaRPr lang="es-CL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7EE8185D-5807-72D9-B1A0-68365B0A2B9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L"/>
              <a:t>EQUIPO EXCELENCIA OPERACIONAL - QUINTA</a:t>
            </a:r>
          </a:p>
        </p:txBody>
      </p:sp>
    </p:spTree>
    <p:extLst>
      <p:ext uri="{BB962C8B-B14F-4D97-AF65-F5344CB8AC3E}">
        <p14:creationId xmlns:p14="http://schemas.microsoft.com/office/powerpoint/2010/main" val="3907999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B7B2AB4B-7131-EC00-39C2-94C41772E88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L"/>
              <a:t>EQUIPO EXCELENCIA OPERACIONAL - QUINTA</a:t>
            </a:r>
          </a:p>
        </p:txBody>
      </p:sp>
    </p:spTree>
    <p:extLst>
      <p:ext uri="{BB962C8B-B14F-4D97-AF65-F5344CB8AC3E}">
        <p14:creationId xmlns:p14="http://schemas.microsoft.com/office/powerpoint/2010/main" val="3756865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0F37F0C6-1314-9C26-325C-B719A560865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L"/>
              <a:t>EQUIPO EXCELENCIA OPERACIONAL - QUINTA</a:t>
            </a:r>
          </a:p>
        </p:txBody>
      </p:sp>
    </p:spTree>
    <p:extLst>
      <p:ext uri="{BB962C8B-B14F-4D97-AF65-F5344CB8AC3E}">
        <p14:creationId xmlns:p14="http://schemas.microsoft.com/office/powerpoint/2010/main" val="4060683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C187F7F8-19B0-CDFE-D997-5720FD4D192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L"/>
              <a:t>EQUIPO EXCELENCIA OPERACIONAL - QUINTA</a:t>
            </a:r>
          </a:p>
        </p:txBody>
      </p:sp>
    </p:spTree>
    <p:extLst>
      <p:ext uri="{BB962C8B-B14F-4D97-AF65-F5344CB8AC3E}">
        <p14:creationId xmlns:p14="http://schemas.microsoft.com/office/powerpoint/2010/main" val="1208423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Marcador de encabezado 4">
            <a:extLst>
              <a:ext uri="{FF2B5EF4-FFF2-40B4-BE49-F238E27FC236}">
                <a16:creationId xmlns:a16="http://schemas.microsoft.com/office/drawing/2014/main" id="{3AE86816-3514-FD49-C8F0-C84582C5349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L"/>
              <a:t>EQUIPO EXCELENCIA OPERACIONAL - QUINTA</a:t>
            </a:r>
          </a:p>
        </p:txBody>
      </p:sp>
    </p:spTree>
    <p:extLst>
      <p:ext uri="{BB962C8B-B14F-4D97-AF65-F5344CB8AC3E}">
        <p14:creationId xmlns:p14="http://schemas.microsoft.com/office/powerpoint/2010/main" val="2278564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1B412-AFC5-0549-997F-BA3C6A380D68}" type="datetimeFigureOut">
              <a:rPr lang="es-ES" smtClean="0"/>
              <a:t>23/06/2022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B63E2-9EF1-8A49-A312-97E625066CF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6356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1B412-AFC5-0549-997F-BA3C6A380D68}" type="datetimeFigureOut">
              <a:rPr lang="es-ES" smtClean="0"/>
              <a:t>23/06/2022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B63E2-9EF1-8A49-A312-97E625066CF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7888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1B412-AFC5-0549-997F-BA3C6A380D68}" type="datetimeFigureOut">
              <a:rPr lang="es-ES" smtClean="0"/>
              <a:t>23/06/2022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B63E2-9EF1-8A49-A312-97E625066CF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0050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1B412-AFC5-0549-997F-BA3C6A380D68}" type="datetimeFigureOut">
              <a:rPr lang="es-ES" smtClean="0"/>
              <a:t>23/06/2022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B63E2-9EF1-8A49-A312-97E625066CFE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A785B24-3FBC-4A21-A4EE-AF6AB98F13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-5577"/>
            <a:ext cx="12205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1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1B412-AFC5-0549-997F-BA3C6A380D68}" type="datetimeFigureOut">
              <a:rPr lang="es-ES" smtClean="0"/>
              <a:t>23/06/2022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B63E2-9EF1-8A49-A312-97E625066CF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8744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1B412-AFC5-0549-997F-BA3C6A380D68}" type="datetimeFigureOut">
              <a:rPr lang="es-ES" smtClean="0"/>
              <a:t>23/06/2022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B63E2-9EF1-8A49-A312-97E625066CFE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8" name="Imagen 3">
            <a:extLst>
              <a:ext uri="{FF2B5EF4-FFF2-40B4-BE49-F238E27FC236}">
                <a16:creationId xmlns:a16="http://schemas.microsoft.com/office/drawing/2014/main" id="{BD5B2FE7-E98A-4828-873B-9996A73718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417" y="782"/>
            <a:ext cx="12342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87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1B412-AFC5-0549-997F-BA3C6A380D68}" type="datetimeFigureOut">
              <a:rPr lang="es-ES" smtClean="0"/>
              <a:t>23/06/2022</a:t>
            </a:fld>
            <a:endParaRPr lang="es-E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B63E2-9EF1-8A49-A312-97E625066CF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845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1B412-AFC5-0549-997F-BA3C6A380D68}" type="datetimeFigureOut">
              <a:rPr lang="es-ES" smtClean="0"/>
              <a:t>23/06/2022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B63E2-9EF1-8A49-A312-97E625066CF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664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1B412-AFC5-0549-997F-BA3C6A380D68}" type="datetimeFigureOut">
              <a:rPr lang="es-ES" smtClean="0"/>
              <a:t>23/06/2022</a:t>
            </a:fld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B63E2-9EF1-8A49-A312-97E625066CF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5122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1B412-AFC5-0549-997F-BA3C6A380D68}" type="datetimeFigureOut">
              <a:rPr lang="es-ES" smtClean="0"/>
              <a:t>23/06/2022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B63E2-9EF1-8A49-A312-97E625066CF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106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1B412-AFC5-0549-997F-BA3C6A380D68}" type="datetimeFigureOut">
              <a:rPr lang="es-ES" smtClean="0"/>
              <a:t>23/06/2022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B63E2-9EF1-8A49-A312-97E625066CF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2299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1B412-AFC5-0549-997F-BA3C6A380D68}" type="datetimeFigureOut">
              <a:rPr lang="es-ES" smtClean="0"/>
              <a:t>23/06/2022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B63E2-9EF1-8A49-A312-97E625066CF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5923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03A5166-DFCE-484A-89B4-061B85C0FE1E}"/>
              </a:ext>
            </a:extLst>
          </p:cNvPr>
          <p:cNvSpPr txBox="1"/>
          <p:nvPr/>
        </p:nvSpPr>
        <p:spPr>
          <a:xfrm>
            <a:off x="1251807" y="1536174"/>
            <a:ext cx="96883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b="1" dirty="0"/>
              <a:t>Definición en detección del costo fabril – Marco teórico</a:t>
            </a:r>
          </a:p>
        </p:txBody>
      </p:sp>
    </p:spTree>
    <p:extLst>
      <p:ext uri="{BB962C8B-B14F-4D97-AF65-F5344CB8AC3E}">
        <p14:creationId xmlns:p14="http://schemas.microsoft.com/office/powerpoint/2010/main" val="1066393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156333" y="264269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Resumen sobreconsumo marzo ENEA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D0AA5A-954E-4483-BD59-1F0B00F6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3" y="1095266"/>
            <a:ext cx="11879333" cy="496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20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03A5166-DFCE-484A-89B4-061B85C0FE1E}"/>
              </a:ext>
            </a:extLst>
          </p:cNvPr>
          <p:cNvSpPr txBox="1"/>
          <p:nvPr/>
        </p:nvSpPr>
        <p:spPr>
          <a:xfrm>
            <a:off x="1067061" y="1536174"/>
            <a:ext cx="100578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b="1" dirty="0"/>
              <a:t>Definición en detección del costo fabril – Marco empírico</a:t>
            </a:r>
          </a:p>
        </p:txBody>
      </p:sp>
    </p:spTree>
    <p:extLst>
      <p:ext uri="{BB962C8B-B14F-4D97-AF65-F5344CB8AC3E}">
        <p14:creationId xmlns:p14="http://schemas.microsoft.com/office/powerpoint/2010/main" val="1406619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1100598" y="264267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Segunda etapa – validación peso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FF79495-0716-C051-5B69-CFBEE5B49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85977" y="2050760"/>
            <a:ext cx="5461685" cy="355069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C241BD5-5708-6A3B-9ADB-8C3ED317B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65157" y="1960066"/>
            <a:ext cx="5461685" cy="373208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F80C9D8-EA76-A205-8D0E-0A670365CD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87527" y="2050761"/>
            <a:ext cx="5461684" cy="355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82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648162" y="283609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Segunda etapa – validación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65C58AD-B854-4702-A787-198A36DC6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1064469"/>
            <a:ext cx="4548188" cy="55292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41A76C-65B1-4F3D-B2D5-DC11D2575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88" y="1064469"/>
            <a:ext cx="4548188" cy="552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35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1100598" y="264267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Segunda etapa – validación peso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9FBEF66-3BDE-A58D-BDF5-17DA31A4C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88770" y="128532"/>
            <a:ext cx="5614455" cy="754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26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440873" y="264267"/>
            <a:ext cx="107158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Segunda etapa – Mapa estratégico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79DF513-65BA-9433-153E-1667CC1F3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30" y="1095264"/>
            <a:ext cx="12061370" cy="564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89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1100598" y="264267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Segunda etapa – Bacha grande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2C899D8-78ED-25B4-2D3B-55D4E96778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8"/>
          <a:stretch/>
        </p:blipFill>
        <p:spPr>
          <a:xfrm>
            <a:off x="146956" y="1095263"/>
            <a:ext cx="12045043" cy="563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12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1100598" y="264267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Segunda etapa – Bacha pequeña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ECD1D56-5029-7B17-8125-3FF0FA7793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8"/>
          <a:stretch/>
        </p:blipFill>
        <p:spPr>
          <a:xfrm>
            <a:off x="163286" y="1095264"/>
            <a:ext cx="12028714" cy="561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54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1100598" y="264267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Segunda etapa – Balde 4,5 kg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8FF553D-5CC6-E371-B5F8-5AE24643EF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8"/>
          <a:stretch/>
        </p:blipFill>
        <p:spPr>
          <a:xfrm>
            <a:off x="163286" y="1095264"/>
            <a:ext cx="12028714" cy="564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07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1100598" y="264267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Segunda etapa – Bolo grande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B59A69C-7659-B037-235A-FEFB8EB3F0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8"/>
          <a:stretch/>
        </p:blipFill>
        <p:spPr>
          <a:xfrm>
            <a:off x="163286" y="1095263"/>
            <a:ext cx="12028714" cy="561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01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C5E488A-8C89-43C4-9840-3DB14D254286}"/>
              </a:ext>
            </a:extLst>
          </p:cNvPr>
          <p:cNvSpPr txBox="1"/>
          <p:nvPr/>
        </p:nvSpPr>
        <p:spPr>
          <a:xfrm>
            <a:off x="988542" y="303266"/>
            <a:ext cx="9341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/>
              <a:t>Primera etapa - Detección costo fabril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4A7824-5A5E-6743-B42A-691FF1CE4B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77" y="1237042"/>
            <a:ext cx="3850589" cy="502472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8167C67-8FC5-C440-9035-6702FEB634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23468" y="1237043"/>
            <a:ext cx="3850587" cy="502472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C722F9-2977-894E-8299-17F10EF492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86989" y="1824108"/>
            <a:ext cx="5024722" cy="385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2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1100598" y="264267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Segunda etapa – Bolo pequeño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F6E3779-6B9C-0301-0BB9-CB94D137BC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76"/>
          <a:stretch/>
        </p:blipFill>
        <p:spPr>
          <a:xfrm>
            <a:off x="65314" y="1095263"/>
            <a:ext cx="12126686" cy="561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27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1100598" y="264267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Segunda etapa – Chocolate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FF913B6-05A6-63F2-E69F-AFA1A94DCF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8"/>
          <a:stretch/>
        </p:blipFill>
        <p:spPr>
          <a:xfrm>
            <a:off x="163286" y="1095263"/>
            <a:ext cx="12028714" cy="561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3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1100598" y="264267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Segunda etapa – Dosificador CM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991340-C3B3-3250-EDA2-B7D9C1F46B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8"/>
          <a:stretch/>
        </p:blipFill>
        <p:spPr>
          <a:xfrm>
            <a:off x="163286" y="1095264"/>
            <a:ext cx="12028714" cy="564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21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1100598" y="264267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Segunda etapa – Dosificador </a:t>
            </a:r>
            <a:r>
              <a:rPr lang="es-ES" sz="4800" b="1" dirty="0" err="1"/>
              <a:t>gorreri</a:t>
            </a:r>
            <a:r>
              <a:rPr lang="es-ES" sz="4800" b="1" dirty="0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FA51839-BF3E-1335-AAF2-91E5FAEA65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8"/>
          <a:stretch/>
        </p:blipFill>
        <p:spPr>
          <a:xfrm>
            <a:off x="179614" y="1095264"/>
            <a:ext cx="12012386" cy="564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90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1100598" y="264267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Segunda etapa – Dosificador </a:t>
            </a:r>
            <a:r>
              <a:rPr lang="es-ES" sz="4800" b="1" dirty="0" err="1"/>
              <a:t>unifiller</a:t>
            </a:r>
            <a:r>
              <a:rPr lang="es-ES" sz="4800" b="1" dirty="0"/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532541C-BA9A-E123-F222-6B87836FC9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8"/>
          <a:stretch/>
        </p:blipFill>
        <p:spPr>
          <a:xfrm>
            <a:off x="195943" y="1095264"/>
            <a:ext cx="11996057" cy="564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1100598" y="264267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Segunda etapa – Espiral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2D2C74B-3E29-8A13-84EE-70EC24B7CA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8"/>
          <a:stretch/>
        </p:blipFill>
        <p:spPr>
          <a:xfrm>
            <a:off x="146957" y="1095263"/>
            <a:ext cx="12045043" cy="563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51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1100598" y="264267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Segunda etapa – Globo grande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5AB887-33F5-F827-FA06-7C12AA89B8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8"/>
          <a:stretch/>
        </p:blipFill>
        <p:spPr>
          <a:xfrm>
            <a:off x="195944" y="1095264"/>
            <a:ext cx="11996056" cy="564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6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1100598" y="264267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Segunda etapa – Globo merengue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5DB496-F1CC-7FB9-4D0F-4D320E23B6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8"/>
          <a:stretch/>
        </p:blipFill>
        <p:spPr>
          <a:xfrm>
            <a:off x="163286" y="1095263"/>
            <a:ext cx="12028714" cy="563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96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1100598" y="264267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Segunda etapa – Globo pastelera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07FB13E-03BC-4BD5-95DA-E79C49CB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8"/>
          <a:stretch/>
        </p:blipFill>
        <p:spPr>
          <a:xfrm>
            <a:off x="163286" y="1095263"/>
            <a:ext cx="12028714" cy="561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61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1100598" y="264267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Segunda etapa – Globo </a:t>
            </a:r>
            <a:r>
              <a:rPr lang="es-ES" sz="4800" b="1" dirty="0" err="1"/>
              <a:t>yogurth</a:t>
            </a:r>
            <a:r>
              <a:rPr lang="es-ES" sz="4800" b="1" dirty="0"/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0793899-EF3C-1F43-89AA-93C2CD672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8"/>
          <a:stretch/>
        </p:blipFill>
        <p:spPr>
          <a:xfrm>
            <a:off x="163286" y="1095263"/>
            <a:ext cx="12028714" cy="561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45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60B97AC-1BF4-473F-9754-DA86524CD127}"/>
              </a:ext>
            </a:extLst>
          </p:cNvPr>
          <p:cNvSpPr txBox="1"/>
          <p:nvPr/>
        </p:nvSpPr>
        <p:spPr>
          <a:xfrm>
            <a:off x="1861930" y="303266"/>
            <a:ext cx="8468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dirty="0"/>
              <a:t>Detección por densidad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CAC284C-772C-4ED8-93E3-6119C819077D}"/>
              </a:ext>
            </a:extLst>
          </p:cNvPr>
          <p:cNvSpPr txBox="1"/>
          <p:nvPr/>
        </p:nvSpPr>
        <p:spPr>
          <a:xfrm>
            <a:off x="6675492" y="1944081"/>
            <a:ext cx="365457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dirty="0"/>
              <a:t>Densidad = Masa/Volumen [Kg/cm^3]</a:t>
            </a:r>
            <a:endParaRPr lang="es-CL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19F85DA-B354-4C19-9E32-9DB8BE8462C5}"/>
              </a:ext>
            </a:extLst>
          </p:cNvPr>
          <p:cNvSpPr txBox="1"/>
          <p:nvPr/>
        </p:nvSpPr>
        <p:spPr>
          <a:xfrm>
            <a:off x="5893740" y="4192343"/>
            <a:ext cx="44363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dirty="0"/>
              <a:t>Masa = Densidad*Volumen [Kg/cm^3]*[cm^3]</a:t>
            </a:r>
            <a:endParaRPr lang="es-CL" dirty="0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AB7E3A26-4D7B-44C9-BD0B-8FF05B82FB5E}"/>
              </a:ext>
            </a:extLst>
          </p:cNvPr>
          <p:cNvCxnSpPr>
            <a:cxnSpLocks/>
          </p:cNvCxnSpPr>
          <p:nvPr/>
        </p:nvCxnSpPr>
        <p:spPr>
          <a:xfrm>
            <a:off x="10330069" y="4330842"/>
            <a:ext cx="5103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22C5BF9-4D92-4B2D-BF00-9F182DA471D6}"/>
              </a:ext>
            </a:extLst>
          </p:cNvPr>
          <p:cNvSpPr txBox="1"/>
          <p:nvPr/>
        </p:nvSpPr>
        <p:spPr>
          <a:xfrm>
            <a:off x="11054920" y="4146176"/>
            <a:ext cx="911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[Kg]</a:t>
            </a:r>
            <a:endParaRPr lang="es-CL" dirty="0"/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62C43B89-052A-479A-BAAC-F1BF5BEB0C44}"/>
              </a:ext>
            </a:extLst>
          </p:cNvPr>
          <p:cNvSpPr/>
          <p:nvPr/>
        </p:nvSpPr>
        <p:spPr>
          <a:xfrm>
            <a:off x="7721600" y="2502768"/>
            <a:ext cx="986971" cy="140788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6D5B3CB-56BC-4FE5-83F0-72DAA4F72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65" y="1278522"/>
            <a:ext cx="5003891" cy="527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84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1100598" y="264267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Segunda etapa – Lira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082F4D-1BD4-5C67-A876-6C9438E09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8"/>
          <a:stretch/>
        </p:blipFill>
        <p:spPr>
          <a:xfrm>
            <a:off x="146957" y="1095263"/>
            <a:ext cx="12045043" cy="561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88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1100598" y="264267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Segunda etapa – Manga pastelera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6D8E1FB-E921-FC2F-C9EB-66145B25A6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8"/>
          <a:stretch/>
        </p:blipFill>
        <p:spPr>
          <a:xfrm>
            <a:off x="163286" y="1095264"/>
            <a:ext cx="12028714" cy="564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1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1100598" y="264267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Segunda etapa – Plato </a:t>
            </a:r>
            <a:r>
              <a:rPr lang="es-ES" sz="4800" b="1" dirty="0" err="1"/>
              <a:t>rebozador</a:t>
            </a:r>
            <a:r>
              <a:rPr lang="es-ES" sz="4800" b="1" dirty="0"/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B4573E-AB88-21EE-CEA2-596AB0804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8"/>
          <a:stretch/>
        </p:blipFill>
        <p:spPr>
          <a:xfrm>
            <a:off x="163286" y="1095264"/>
            <a:ext cx="12028714" cy="564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1100598" y="264267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Segunda etapa – Remojo </a:t>
            </a:r>
            <a:r>
              <a:rPr lang="es-ES" sz="4800" b="1" dirty="0" err="1"/>
              <a:t>gorreri</a:t>
            </a:r>
            <a:r>
              <a:rPr lang="es-ES" sz="4800" b="1" dirty="0"/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B04D55-0536-7893-14BE-A4C2CF4E51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8"/>
          <a:stretch/>
        </p:blipFill>
        <p:spPr>
          <a:xfrm>
            <a:off x="179614" y="1095263"/>
            <a:ext cx="12012386" cy="561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83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1100598" y="264267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Segunda etapa – Tolva CM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6DB1E5-8ED8-EE25-109E-A7AFA00C33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8"/>
          <a:stretch/>
        </p:blipFill>
        <p:spPr>
          <a:xfrm>
            <a:off x="102270" y="1095264"/>
            <a:ext cx="12089730" cy="564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34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1100598" y="264267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Segunda etapa – Tolva </a:t>
            </a:r>
            <a:r>
              <a:rPr lang="es-ES" sz="4800" b="1" dirty="0" err="1"/>
              <a:t>gorreri</a:t>
            </a:r>
            <a:r>
              <a:rPr lang="es-ES" sz="4800" b="1" dirty="0"/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91420E-BAA6-5B14-988D-73C3C8718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8"/>
          <a:stretch/>
        </p:blipFill>
        <p:spPr>
          <a:xfrm>
            <a:off x="130629" y="1095263"/>
            <a:ext cx="12061371" cy="561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15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1100598" y="264267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Segunda etapa – Tolva </a:t>
            </a:r>
            <a:r>
              <a:rPr lang="es-ES" sz="4800" b="1" dirty="0" err="1"/>
              <a:t>unifiller</a:t>
            </a:r>
            <a:r>
              <a:rPr lang="es-ES" sz="4800" b="1" dirty="0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31C7206-731D-ECBD-4074-00DA690AD9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8"/>
          <a:stretch/>
        </p:blipFill>
        <p:spPr>
          <a:xfrm>
            <a:off x="130629" y="1095263"/>
            <a:ext cx="12061371" cy="563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6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1100598" y="264267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Segunda etapa – Matriz utensilios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0DF10C3-D486-A4D3-D36B-AB08A3B92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1095263"/>
            <a:ext cx="12061371" cy="561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03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03A5166-DFCE-484A-89B4-061B85C0FE1E}"/>
              </a:ext>
            </a:extLst>
          </p:cNvPr>
          <p:cNvSpPr txBox="1"/>
          <p:nvPr/>
        </p:nvSpPr>
        <p:spPr>
          <a:xfrm>
            <a:off x="1067061" y="1536174"/>
            <a:ext cx="100578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b="1" dirty="0"/>
              <a:t>EQUIPO EXCELENCIA OPERACIONAL</a:t>
            </a:r>
          </a:p>
        </p:txBody>
      </p:sp>
    </p:spTree>
    <p:extLst>
      <p:ext uri="{BB962C8B-B14F-4D97-AF65-F5344CB8AC3E}">
        <p14:creationId xmlns:p14="http://schemas.microsoft.com/office/powerpoint/2010/main" val="1679975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1100598" y="264267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Segunda etapa – Resultados ENEA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966459E-CCF1-B409-F9B7-C2AD735DC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2" y="1095265"/>
            <a:ext cx="11756572" cy="549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89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DCB9C30-3132-433C-B6D5-792AEEF8A7F8}"/>
              </a:ext>
            </a:extLst>
          </p:cNvPr>
          <p:cNvSpPr txBox="1"/>
          <p:nvPr/>
        </p:nvSpPr>
        <p:spPr>
          <a:xfrm>
            <a:off x="1861930" y="303266"/>
            <a:ext cx="8468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/>
              <a:t>Detección por densidad - Bolo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13A3CBB-68C4-48B3-820C-187E85B9B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070" y="998622"/>
            <a:ext cx="6050045" cy="507732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555F22D-4C05-4952-9A4A-76F0B6450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9" y="1277704"/>
            <a:ext cx="5020376" cy="40010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F7A1F09-5BA9-4302-A585-6792BCD85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49" y="1789133"/>
            <a:ext cx="5525271" cy="409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DAF82C7-EBDA-4708-B996-A1AEC184790E}"/>
                  </a:ext>
                </a:extLst>
              </p:cNvPr>
              <p:cNvSpPr txBox="1"/>
              <p:nvPr/>
            </p:nvSpPr>
            <p:spPr>
              <a:xfrm>
                <a:off x="8418092" y="5298086"/>
                <a:ext cx="15641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>
                    <a:solidFill>
                      <a:srgbClr val="FF0000"/>
                    </a:solidFill>
                  </a:rPr>
                  <a:t>V = 1.619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s-E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C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DAF82C7-EBDA-4708-B996-A1AEC1847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092" y="5298086"/>
                <a:ext cx="1564105" cy="369332"/>
              </a:xfrm>
              <a:prstGeom prst="rect">
                <a:avLst/>
              </a:prstGeom>
              <a:blipFill>
                <a:blip r:embed="rId5"/>
                <a:stretch>
                  <a:fillRect l="-3516" t="-8197" b="-2459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n 14">
            <a:extLst>
              <a:ext uri="{FF2B5EF4-FFF2-40B4-BE49-F238E27FC236}">
                <a16:creationId xmlns:a16="http://schemas.microsoft.com/office/drawing/2014/main" id="{6CA1C381-D544-45BD-B6E7-52AFC36A9A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758" y="2361782"/>
            <a:ext cx="3562847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05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1100598" y="264267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Segunda etapa – Resultados PV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253DD42-7801-D5AF-48D5-2C5650A11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05" y="1095265"/>
            <a:ext cx="11707586" cy="549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52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03A5166-DFCE-484A-89B4-061B85C0FE1E}"/>
              </a:ext>
            </a:extLst>
          </p:cNvPr>
          <p:cNvSpPr txBox="1"/>
          <p:nvPr/>
        </p:nvSpPr>
        <p:spPr>
          <a:xfrm>
            <a:off x="1861930" y="1536174"/>
            <a:ext cx="84681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b="1" dirty="0"/>
              <a:t>Validación de dosificación </a:t>
            </a:r>
            <a:r>
              <a:rPr lang="es-ES" sz="8000" b="1" dirty="0" err="1"/>
              <a:t>Gorreri</a:t>
            </a:r>
            <a:r>
              <a:rPr lang="es-ES" sz="8000" b="1" dirty="0"/>
              <a:t> </a:t>
            </a:r>
          </a:p>
          <a:p>
            <a:pPr algn="ctr"/>
            <a:r>
              <a:rPr lang="es-ES" sz="8000" b="1" dirty="0"/>
              <a:t>PV</a:t>
            </a:r>
          </a:p>
        </p:txBody>
      </p:sp>
    </p:spTree>
    <p:extLst>
      <p:ext uri="{BB962C8B-B14F-4D97-AF65-F5344CB8AC3E}">
        <p14:creationId xmlns:p14="http://schemas.microsoft.com/office/powerpoint/2010/main" val="3200613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1100598" y="264267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Dosificaciones – línea </a:t>
            </a:r>
            <a:r>
              <a:rPr lang="es-ES" sz="4800" b="1" dirty="0" err="1"/>
              <a:t>gorreri</a:t>
            </a:r>
            <a:r>
              <a:rPr lang="es-ES" sz="4800" b="1" dirty="0"/>
              <a:t> PV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E63644-09AC-97DA-7767-B22059B66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86" y="1095264"/>
            <a:ext cx="11660227" cy="549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70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03A5166-DFCE-484A-89B4-061B85C0FE1E}"/>
              </a:ext>
            </a:extLst>
          </p:cNvPr>
          <p:cNvSpPr txBox="1"/>
          <p:nvPr/>
        </p:nvSpPr>
        <p:spPr>
          <a:xfrm>
            <a:off x="1861930" y="1536174"/>
            <a:ext cx="84681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b="1" dirty="0"/>
              <a:t>Validación de dosificación remojo </a:t>
            </a:r>
          </a:p>
          <a:p>
            <a:pPr algn="ctr"/>
            <a:r>
              <a:rPr lang="es-ES" sz="8000" b="1" dirty="0"/>
              <a:t>ENEA</a:t>
            </a:r>
          </a:p>
        </p:txBody>
      </p:sp>
    </p:spTree>
    <p:extLst>
      <p:ext uri="{BB962C8B-B14F-4D97-AF65-F5344CB8AC3E}">
        <p14:creationId xmlns:p14="http://schemas.microsoft.com/office/powerpoint/2010/main" val="4127255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1100598" y="264267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Dosificación remojo – línea </a:t>
            </a:r>
            <a:r>
              <a:rPr lang="es-ES" sz="4800" b="1" dirty="0" err="1"/>
              <a:t>gorreri</a:t>
            </a:r>
            <a:r>
              <a:rPr lang="es-ES" sz="4800" b="1" dirty="0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6A70312-6A02-44F6-4DE0-A13994F71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24" y="1052181"/>
            <a:ext cx="11290648" cy="3666776"/>
          </a:xfrm>
          <a:prstGeom prst="rect">
            <a:avLst/>
          </a:prstGeom>
        </p:spPr>
      </p:pic>
      <p:sp>
        <p:nvSpPr>
          <p:cNvPr id="5" name="Estrella: 5 puntas 4">
            <a:extLst>
              <a:ext uri="{FF2B5EF4-FFF2-40B4-BE49-F238E27FC236}">
                <a16:creationId xmlns:a16="http://schemas.microsoft.com/office/drawing/2014/main" id="{113D849B-ADB0-07A9-AAB4-7F36EA6707B5}"/>
              </a:ext>
            </a:extLst>
          </p:cNvPr>
          <p:cNvSpPr/>
          <p:nvPr/>
        </p:nvSpPr>
        <p:spPr>
          <a:xfrm>
            <a:off x="4278085" y="2074353"/>
            <a:ext cx="620486" cy="685800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Estrella: 5 puntas 9">
            <a:extLst>
              <a:ext uri="{FF2B5EF4-FFF2-40B4-BE49-F238E27FC236}">
                <a16:creationId xmlns:a16="http://schemas.microsoft.com/office/drawing/2014/main" id="{49B913BC-4B95-2D0A-4C53-C1177C4FCBC8}"/>
              </a:ext>
            </a:extLst>
          </p:cNvPr>
          <p:cNvSpPr/>
          <p:nvPr/>
        </p:nvSpPr>
        <p:spPr>
          <a:xfrm>
            <a:off x="6983188" y="2141147"/>
            <a:ext cx="620486" cy="685800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Estrella: 5 puntas 11">
            <a:extLst>
              <a:ext uri="{FF2B5EF4-FFF2-40B4-BE49-F238E27FC236}">
                <a16:creationId xmlns:a16="http://schemas.microsoft.com/office/drawing/2014/main" id="{03EE5414-483B-E63C-C404-01B302331D1E}"/>
              </a:ext>
            </a:extLst>
          </p:cNvPr>
          <p:cNvSpPr/>
          <p:nvPr/>
        </p:nvSpPr>
        <p:spPr>
          <a:xfrm>
            <a:off x="9987642" y="2189508"/>
            <a:ext cx="620486" cy="685800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7692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1100598" y="264267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Dosificación remojo – línea </a:t>
            </a:r>
            <a:r>
              <a:rPr lang="es-ES" sz="4800" b="1" dirty="0" err="1"/>
              <a:t>gorreri</a:t>
            </a:r>
            <a:r>
              <a:rPr lang="es-ES" sz="4800" b="1" dirty="0"/>
              <a:t>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E8297E2-FA95-58C0-7161-E6B16D667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96" y="1882858"/>
            <a:ext cx="2883549" cy="309228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FC807E7-C359-B90B-DDC9-D5B80B278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42" y="1882858"/>
            <a:ext cx="2883549" cy="309228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CDC0488-1EE4-BA1F-8201-DE00FF33D9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850" y="1882858"/>
            <a:ext cx="2883549" cy="309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977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1100598" y="264267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Dosificación remojo – línea </a:t>
            </a:r>
            <a:r>
              <a:rPr lang="es-ES" sz="4800" b="1" dirty="0" err="1"/>
              <a:t>gorreri</a:t>
            </a:r>
            <a:r>
              <a:rPr lang="es-ES" sz="4800" b="1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008" y="3916588"/>
            <a:ext cx="3284467" cy="2829718"/>
          </a:xfrm>
          <a:prstGeom prst="rect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</p:pic>
      <p:pic>
        <p:nvPicPr>
          <p:cNvPr id="6" name="4 Imagen">
            <a:extLst>
              <a:ext uri="{FF2B5EF4-FFF2-40B4-BE49-F238E27FC236}">
                <a16:creationId xmlns:a16="http://schemas.microsoft.com/office/drawing/2014/main" id="{00000000-0008-0000-0000-000005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859" y="1095264"/>
            <a:ext cx="3284467" cy="2821324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957E8AE-EA16-DA3E-8B9F-B32431C01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525" y="1095265"/>
            <a:ext cx="5835118" cy="452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239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1100598" y="264267"/>
            <a:ext cx="9990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Dosificación remojo – línea manual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4F41DED-9C64-306F-F698-CA7AB1C89E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61"/>
          <a:stretch/>
        </p:blipFill>
        <p:spPr>
          <a:xfrm>
            <a:off x="8741965" y="4160776"/>
            <a:ext cx="3052424" cy="243295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7A8BC3F-4491-4916-9249-5075B08D88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86" t="13647" r="12367"/>
          <a:stretch/>
        </p:blipFill>
        <p:spPr>
          <a:xfrm>
            <a:off x="8741965" y="1135129"/>
            <a:ext cx="3052424" cy="2985781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CF2C96A-795B-D10E-2E0A-518D26982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87" y="1785875"/>
            <a:ext cx="6440584" cy="328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00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2044865" y="264269"/>
            <a:ext cx="81022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Detección por densidad - Tolva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B60EB8-F6EF-4C2E-858A-C72058BB4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483" y="1095266"/>
            <a:ext cx="5994000" cy="504622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BAFF8DB-983F-4F71-B3EF-049017872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8" y="1520782"/>
            <a:ext cx="5029902" cy="4001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BD9BC37-DA7C-4187-90B7-2FA3B8EC5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8" y="1958420"/>
            <a:ext cx="5544324" cy="41915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FACC556-0B97-4E74-A580-6C2EA0D6E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466" y="2460011"/>
            <a:ext cx="3562847" cy="3305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8CC0EC2A-9F9B-4CD7-9A19-94ABEFDA7BA9}"/>
                  </a:ext>
                </a:extLst>
              </p:cNvPr>
              <p:cNvSpPr txBox="1"/>
              <p:nvPr/>
            </p:nvSpPr>
            <p:spPr>
              <a:xfrm>
                <a:off x="8175009" y="5581934"/>
                <a:ext cx="14466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>
                    <a:solidFill>
                      <a:srgbClr val="0070C0"/>
                    </a:solidFill>
                  </a:rPr>
                  <a:t>V = 877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s-E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CL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8CC0EC2A-9F9B-4CD7-9A19-94ABEFDA7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009" y="5581934"/>
                <a:ext cx="1446663" cy="369332"/>
              </a:xfrm>
              <a:prstGeom prst="rect">
                <a:avLst/>
              </a:prstGeom>
              <a:blipFill>
                <a:blip r:embed="rId6"/>
                <a:stretch>
                  <a:fillRect l="-3376" t="-10000" b="-2666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3439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2044865" y="264269"/>
            <a:ext cx="81022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Comparación con precedente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4A48585-2D02-4DF0-B31D-CA57A89C4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98" y="1095266"/>
            <a:ext cx="6815514" cy="531982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8C18556-E6B0-4C7D-AB95-C75A38BD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848" y="3938558"/>
            <a:ext cx="6925802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45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0" y="306526"/>
            <a:ext cx="12358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dirty="0"/>
              <a:t>Consolidado volumen de perdida por utensilios</a:t>
            </a:r>
            <a:endParaRPr lang="es-ES" sz="54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A4E65D3-BD68-477A-B9F8-FB10AF052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014412"/>
            <a:ext cx="7729537" cy="572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79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6933FF6-E610-DFE1-8C5F-8EEA654E33D5}"/>
              </a:ext>
            </a:extLst>
          </p:cNvPr>
          <p:cNvSpPr txBox="1"/>
          <p:nvPr/>
        </p:nvSpPr>
        <p:spPr>
          <a:xfrm>
            <a:off x="577516" y="144379"/>
            <a:ext cx="1103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dirty="0"/>
              <a:t>Matriz de combinaciones Utensilios-Materia prima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2700147-5B23-1F07-48F6-9E505B18A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86" y="1182595"/>
            <a:ext cx="11914413" cy="553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30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50EE644-1ACC-45FC-A41B-6D84C07C96C2}"/>
              </a:ext>
            </a:extLst>
          </p:cNvPr>
          <p:cNvSpPr txBox="1"/>
          <p:nvPr/>
        </p:nvSpPr>
        <p:spPr>
          <a:xfrm>
            <a:off x="923926" y="264268"/>
            <a:ext cx="101471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/>
              <a:t>Consolidado utensilios y perdida fabril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A51245-01E8-7522-BA28-6E03C7E00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3" y="1240971"/>
            <a:ext cx="11315700" cy="519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95926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12241</TotalTime>
  <Words>486</Words>
  <Application>Microsoft Office PowerPoint</Application>
  <PresentationFormat>Panorámica</PresentationFormat>
  <Paragraphs>101</Paragraphs>
  <Slides>47</Slides>
  <Notes>34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1" baseType="lpstr">
      <vt:lpstr>Arial</vt:lpstr>
      <vt:lpstr>Calibri</vt:lpstr>
      <vt:lpstr>Cambria Math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Camila Caceres Silva</dc:creator>
  <cp:lastModifiedBy>Diego Saldias</cp:lastModifiedBy>
  <cp:revision>232</cp:revision>
  <cp:lastPrinted>2021-12-21T18:02:44Z</cp:lastPrinted>
  <dcterms:created xsi:type="dcterms:W3CDTF">2021-10-18T15:17:11Z</dcterms:created>
  <dcterms:modified xsi:type="dcterms:W3CDTF">2022-06-23T19:42:35Z</dcterms:modified>
</cp:coreProperties>
</file>